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18" r:id="rId10"/>
    <p:sldId id="316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4" d="100"/>
          <a:sy n="74" d="100"/>
        </p:scale>
        <p:origin x="44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9/SQL%20Script%20Advance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hyperlink" Target="https://github.com/soyuztechnologies/NvidiaAoHTraining/blob/master/ABAP%20on%20HANA/Day%209/OIA%20using%20SQL%20Script%20Advance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7764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9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44624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86700" y="6472169"/>
            <a:ext cx="3463686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9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22541" y="987693"/>
            <a:ext cx="796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Data Objects in SQL Script ( Variables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Create Procedure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Update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Delete Procedure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Cursor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Procedure with parameters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Anonymous Block in HANA Database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Reuse Function for SQL queries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33478" y="-319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Objects in SQL Script ( Variables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C719908-5596-4D04-9B4C-C6D0DD7D80DC}"/>
              </a:ext>
            </a:extLst>
          </p:cNvPr>
          <p:cNvSpPr/>
          <p:nvPr/>
        </p:nvSpPr>
        <p:spPr>
          <a:xfrm>
            <a:off x="4767625" y="3213312"/>
            <a:ext cx="2552735" cy="2552734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DB696-A01E-4E40-9662-BEB289914166}"/>
              </a:ext>
            </a:extLst>
          </p:cNvPr>
          <p:cNvGrpSpPr/>
          <p:nvPr/>
        </p:nvGrpSpPr>
        <p:grpSpPr>
          <a:xfrm>
            <a:off x="4413880" y="2870116"/>
            <a:ext cx="3247924" cy="3245354"/>
            <a:chOff x="4318629" y="2699007"/>
            <a:chExt cx="3536103" cy="3533307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AEB6594-A43B-4BD8-A835-D1C5803C79EB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318629" y="3083460"/>
              <a:ext cx="1239676" cy="507717"/>
            </a:xfrm>
            <a:custGeom>
              <a:avLst/>
              <a:gdLst>
                <a:gd name="T0" fmla="*/ 260 w 260"/>
                <a:gd name="T1" fmla="*/ 0 h 107"/>
                <a:gd name="T2" fmla="*/ 0 w 260"/>
                <a:gd name="T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0" h="107">
                  <a:moveTo>
                    <a:pt x="260" y="0"/>
                  </a:moveTo>
                  <a:cubicBezTo>
                    <a:pt x="158" y="0"/>
                    <a:pt x="67" y="41"/>
                    <a:pt x="0" y="107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657716A-752B-4D82-A0E1-2D519FA1A8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964374" y="2699007"/>
              <a:ext cx="516179" cy="1235445"/>
            </a:xfrm>
            <a:custGeom>
              <a:avLst/>
              <a:gdLst>
                <a:gd name="T0" fmla="*/ 108 w 108"/>
                <a:gd name="T1" fmla="*/ 260 h 260"/>
                <a:gd name="T2" fmla="*/ 108 w 108"/>
                <a:gd name="T3" fmla="*/ 260 h 260"/>
                <a:gd name="T4" fmla="*/ 0 w 108"/>
                <a:gd name="T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260">
                  <a:moveTo>
                    <a:pt x="108" y="260"/>
                  </a:moveTo>
                  <a:cubicBezTo>
                    <a:pt x="108" y="260"/>
                    <a:pt x="108" y="260"/>
                    <a:pt x="108" y="260"/>
                  </a:cubicBezTo>
                  <a:cubicBezTo>
                    <a:pt x="108" y="158"/>
                    <a:pt x="67" y="67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767C1D0-A84C-47F1-B9C0-2E260C7CFA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621402" y="5340061"/>
              <a:ext cx="1233330" cy="514064"/>
            </a:xfrm>
            <a:custGeom>
              <a:avLst/>
              <a:gdLst>
                <a:gd name="T0" fmla="*/ 0 w 259"/>
                <a:gd name="T1" fmla="*/ 108 h 108"/>
                <a:gd name="T2" fmla="*/ 259 w 259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9" h="108">
                  <a:moveTo>
                    <a:pt x="0" y="108"/>
                  </a:moveTo>
                  <a:cubicBezTo>
                    <a:pt x="101" y="108"/>
                    <a:pt x="193" y="67"/>
                    <a:pt x="259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CBB483D-A2DB-463F-B9D5-B80BA3C57F04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698742" y="5001100"/>
              <a:ext cx="509833" cy="1231214"/>
            </a:xfrm>
            <a:custGeom>
              <a:avLst/>
              <a:gdLst>
                <a:gd name="T0" fmla="*/ 0 w 107"/>
                <a:gd name="T1" fmla="*/ 0 h 259"/>
                <a:gd name="T2" fmla="*/ 107 w 107"/>
                <a:gd name="T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7" h="259">
                  <a:moveTo>
                    <a:pt x="0" y="0"/>
                  </a:moveTo>
                  <a:cubicBezTo>
                    <a:pt x="0" y="101"/>
                    <a:pt x="41" y="193"/>
                    <a:pt x="107" y="259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D6F406A-C02E-4D4F-968B-4F568745E85F}"/>
              </a:ext>
            </a:extLst>
          </p:cNvPr>
          <p:cNvSpPr/>
          <p:nvPr/>
        </p:nvSpPr>
        <p:spPr>
          <a:xfrm>
            <a:off x="1184819" y="3588606"/>
            <a:ext cx="3176037" cy="286232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Used to store single value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Syntax: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varname vtype;</a:t>
            </a:r>
          </a:p>
          <a:p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Numbers – INT, BIGINT, TINYINT, DECIMAL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Char – VARCHAR, NVARCHAR, CHAR, STRING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Date – DATE, TIMESTAMP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Other – BLOB, CLOB</a:t>
            </a:r>
            <a:r>
              <a:rPr lang="en-IN" sz="1800" dirty="0">
                <a:solidFill>
                  <a:schemeClr val="bg1"/>
                </a:solidFill>
                <a:latin typeface="Open Sans" panose="020B0606030504020204"/>
              </a:rPr>
              <a:t>.</a:t>
            </a:r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1227186" y="2411100"/>
            <a:ext cx="1869811" cy="1059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74812-8E41-423A-A0A0-A59165EB5C59}"/>
              </a:ext>
            </a:extLst>
          </p:cNvPr>
          <p:cNvSpPr/>
          <p:nvPr/>
        </p:nvSpPr>
        <p:spPr>
          <a:xfrm>
            <a:off x="8642431" y="3588606"/>
            <a:ext cx="2260734" cy="92333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type of Table types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F15EB1-498C-4914-B8B9-3422133B9EE2}"/>
              </a:ext>
            </a:extLst>
          </p:cNvPr>
          <p:cNvCxnSpPr>
            <a:cxnSpLocks/>
          </p:cNvCxnSpPr>
          <p:nvPr/>
        </p:nvCxnSpPr>
        <p:spPr>
          <a:xfrm>
            <a:off x="2712825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E80621-519B-401E-90C3-ED5B7C74B688}"/>
              </a:ext>
            </a:extLst>
          </p:cNvPr>
          <p:cNvCxnSpPr>
            <a:cxnSpLocks/>
          </p:cNvCxnSpPr>
          <p:nvPr/>
        </p:nvCxnSpPr>
        <p:spPr>
          <a:xfrm flipH="1">
            <a:off x="7839721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0A44819-1963-4E30-975A-14BE0C7007A2}"/>
              </a:ext>
            </a:extLst>
          </p:cNvPr>
          <p:cNvSpPr/>
          <p:nvPr/>
        </p:nvSpPr>
        <p:spPr>
          <a:xfrm>
            <a:off x="5252503" y="2156134"/>
            <a:ext cx="4300628" cy="646331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List of values of single data type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arr datatype ARRAY;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E74812-8E41-423A-A0A0-A59165EB5C59}"/>
              </a:ext>
            </a:extLst>
          </p:cNvPr>
          <p:cNvSpPr/>
          <p:nvPr/>
        </p:nvSpPr>
        <p:spPr>
          <a:xfrm>
            <a:off x="4968508" y="4175990"/>
            <a:ext cx="2260734" cy="52322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Variables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5487760" y="933482"/>
            <a:ext cx="1992031" cy="105951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Array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9509798" y="2464106"/>
            <a:ext cx="2043974" cy="10595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Type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3DBDC1-CE8D-4C31-8C7A-C6AA72490CC8}"/>
              </a:ext>
            </a:extLst>
          </p:cNvPr>
          <p:cNvGrpSpPr/>
          <p:nvPr/>
        </p:nvGrpSpPr>
        <p:grpSpPr>
          <a:xfrm>
            <a:off x="311993" y="2380042"/>
            <a:ext cx="923832" cy="923828"/>
            <a:chOff x="1007952" y="4468305"/>
            <a:chExt cx="923832" cy="92382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DFFA7-56C5-4D37-A96F-4C59D52AAE4C}"/>
                </a:ext>
              </a:extLst>
            </p:cNvPr>
            <p:cNvSpPr/>
            <p:nvPr/>
          </p:nvSpPr>
          <p:spPr>
            <a:xfrm>
              <a:off x="1083369" y="4543720"/>
              <a:ext cx="772998" cy="7729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CC4036A4-252D-4246-90C5-5F776367E74D}"/>
                </a:ext>
              </a:extLst>
            </p:cNvPr>
            <p:cNvSpPr/>
            <p:nvPr/>
          </p:nvSpPr>
          <p:spPr>
            <a:xfrm>
              <a:off x="1007952" y="4468305"/>
              <a:ext cx="923832" cy="923828"/>
            </a:xfrm>
            <a:prstGeom prst="arc">
              <a:avLst>
                <a:gd name="adj1" fmla="val 5699927"/>
                <a:gd name="adj2" fmla="val 2105443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4579999" y="1046128"/>
            <a:ext cx="772998" cy="7729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8FB3850-BFD1-43FB-AFFE-B8BAC9258362}"/>
              </a:ext>
            </a:extLst>
          </p:cNvPr>
          <p:cNvSpPr/>
          <p:nvPr/>
        </p:nvSpPr>
        <p:spPr>
          <a:xfrm rot="3576172">
            <a:off x="4504582" y="970713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76C1D08-0017-4A08-A836-C4E589E3F726}"/>
              </a:ext>
            </a:extLst>
          </p:cNvPr>
          <p:cNvSpPr/>
          <p:nvPr/>
        </p:nvSpPr>
        <p:spPr>
          <a:xfrm>
            <a:off x="8689654" y="2226040"/>
            <a:ext cx="772998" cy="772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88C446DB-AE35-4A98-B066-D71B44DF6BB6}"/>
              </a:ext>
            </a:extLst>
          </p:cNvPr>
          <p:cNvSpPr/>
          <p:nvPr/>
        </p:nvSpPr>
        <p:spPr>
          <a:xfrm rot="2843802">
            <a:off x="8614237" y="2150622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436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procedure is a unit/module that perform a specific task. This procedure can be combined to form larger programs. This basically forms the 'Modular Design'. A procedure can be invoked by another procedure which is called the calling program.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Procedures are re-useable processing block with a specific sequence of data transformation. The procedure can have multi-input/output parameters. The procedure can be created as read-only or read-write.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50" y="2534711"/>
            <a:ext cx="10371428" cy="353333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Cursor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96527"/>
            <a:ext cx="1143662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is used to fetch single rows from the result set returned by a query. </a:t>
            </a:r>
            <a:r>
              <a:rPr lang="en-US" sz="1800" b="1" dirty="0">
                <a:solidFill>
                  <a:schemeClr val="bg1"/>
                </a:solidFill>
              </a:rPr>
              <a:t>Cursors</a:t>
            </a:r>
            <a:r>
              <a:rPr lang="en-US" sz="1800" dirty="0">
                <a:solidFill>
                  <a:schemeClr val="bg1"/>
                </a:solidFill>
              </a:rPr>
              <a:t> can be defined either after the signature of the procedure and before the procedure's body or at the beginning of a block with the DECLARE token.  The </a:t>
            </a:r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provides the functionality to iterate through a query result row-by-row.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You can name a cursor so that it could be referred to in a program to fetch and process the rows returned by the SQL statement, one at a time.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There are two types of cursors −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Implicit cursors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Explicit cursors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 cursor is assigned to a query. We can traverse over record by record.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Steps: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Declare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Open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Fetch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Close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387" y="2531420"/>
            <a:ext cx="4992857" cy="285714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1015" y="899721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Download Coding Concept Illustration for free | Powerpoint background  design, Computer basics, Powerpoint presentation desig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18" y="895690"/>
            <a:ext cx="5485638" cy="548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Anonymous Block in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47020" y="921494"/>
            <a:ext cx="11292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An </a:t>
            </a:r>
            <a:r>
              <a:rPr lang="en-US" sz="1800" b="1" dirty="0">
                <a:solidFill>
                  <a:schemeClr val="bg1"/>
                </a:solidFill>
              </a:rPr>
              <a:t>anonymous block</a:t>
            </a:r>
            <a:r>
              <a:rPr lang="en-US" sz="1800" dirty="0">
                <a:solidFill>
                  <a:schemeClr val="bg1"/>
                </a:solidFill>
              </a:rPr>
              <a:t> is an executable DML statement which can contain imperative or declarative statements and is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defined and executed in a single step.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All SQLScript statements, supported in procedures, are also supported in </a:t>
            </a:r>
            <a:r>
              <a:rPr lang="en-US" sz="1800" b="1" dirty="0">
                <a:solidFill>
                  <a:schemeClr val="bg1"/>
                </a:solidFill>
              </a:rPr>
              <a:t>anonymous blocks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62" y="2089778"/>
            <a:ext cx="8485714" cy="4419048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Free Vector | Illustration of office workers sitting at des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6"/>
          <a:stretch/>
        </p:blipFill>
        <p:spPr bwMode="auto">
          <a:xfrm>
            <a:off x="4969359" y="1262687"/>
            <a:ext cx="7035927" cy="42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5780" y="1083593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OIA Using 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QL Database Icon Logo Design UI Or UX App Stock Vector - Illustration of  programmer, network: 968421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5" y="1719259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86700" y="6472169"/>
            <a:ext cx="3463686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9542</TotalTime>
  <Words>570</Words>
  <Application>Microsoft Office PowerPoint</Application>
  <PresentationFormat>Custom</PresentationFormat>
  <Paragraphs>101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Wingdings</vt:lpstr>
      <vt:lpstr>Office Theme</vt:lpstr>
      <vt:lpstr>ABAP on Hana s/4 Hana Training</vt:lpstr>
      <vt:lpstr>Agenda – Day 9</vt:lpstr>
      <vt:lpstr>Data Objects in SQL Script ( Variables )</vt:lpstr>
      <vt:lpstr>Concept of Procedure</vt:lpstr>
      <vt:lpstr>Cursor </vt:lpstr>
      <vt:lpstr>Exercise  </vt:lpstr>
      <vt:lpstr>Anonymous Block in HANA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cvedi@soyuztechnologies.com</cp:lastModifiedBy>
  <cp:revision>271</cp:revision>
  <dcterms:created xsi:type="dcterms:W3CDTF">2013-09-12T13:05:01Z</dcterms:created>
  <dcterms:modified xsi:type="dcterms:W3CDTF">2022-02-17T14:07:52Z</dcterms:modified>
</cp:coreProperties>
</file>